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3" r:id="rId4"/>
    <p:sldId id="298" r:id="rId5"/>
    <p:sldId id="277" r:id="rId6"/>
    <p:sldId id="288" r:id="rId7"/>
    <p:sldId id="293" r:id="rId8"/>
    <p:sldId id="272" r:id="rId9"/>
    <p:sldId id="295" r:id="rId10"/>
    <p:sldId id="297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D1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7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21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44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66EB347419F99609E5026C07462D2B09.dms.sberbank.ru/66EB347419F99609E5026C07462D2B09-03FB2868FAA113674D971C537E38B3E7-FFC3426A64D42E32125758D5036FA565/1.pn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66EB347419F99609E5026C07462D2B09.dms.sberbank.ru/66EB347419F99609E5026C07462D2B09-03FB2868FAA113674D971C537E38B3E7-FFC3426A64D42E32125758D5036FA565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http://66EB347419F99609E5026C07462D2B09.dms.sberbank.ru/66EB347419F99609E5026C07462D2B09-03FB2868FAA113674D971C537E38B3E7-FFC3426A64D42E32125758D5036FA565/1.png" TargetMode="Externa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Рисунок 3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Рисунок 3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⃪  к оглавлению"/>
          <p:cNvSpPr txBox="1"/>
          <p:nvPr/>
        </p:nvSpPr>
        <p:spPr>
          <a:xfrm>
            <a:off x="1018338" y="12698372"/>
            <a:ext cx="244785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929292"/>
                </a:solidFill>
                <a:hlinkClick r:id="rId2" action="ppaction://hlinksldjump"/>
              </a:defRPr>
            </a:lvl1pPr>
          </a:lstStyle>
          <a:p>
            <a:r>
              <a:rPr>
                <a:hlinkClick r:id="rId2" action="ppaction://hlinksldjump"/>
              </a:rPr>
              <a:t>⃪  к оглавлению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35100" y="12747088"/>
            <a:ext cx="453238" cy="461367"/>
          </a:xfrm>
          <a:prstGeom prst="rect">
            <a:avLst/>
          </a:prstGeom>
        </p:spPr>
        <p:txBody>
          <a:bodyPr/>
          <a:lstStyle>
            <a:lvl1pPr algn="r" defTabSz="2438338">
              <a:defRPr sz="240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" name="Рисунок 17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66EB347419F99609E5026C07462D2B09.dms.sberbank.ru/66EB347419F99609E5026C07462D2B09-03FB2868FAA113674D971C537E38B3E7-FFC3426A64D42E32125758D5036FA56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prime.sber.ru/yout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pasibosberbank.ru/partners_proposal/privilegii-po-molodezhnoy-kar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person/bank_cards/debit/sberkarta_young#ord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Выдача детской СберКарты"/>
          <p:cNvSpPr txBox="1"/>
          <p:nvPr/>
        </p:nvSpPr>
        <p:spPr>
          <a:xfrm>
            <a:off x="4163309" y="1195126"/>
            <a:ext cx="1518647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1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0" i="1" dirty="0" smtClean="0"/>
              <a:t>Школьные карты</a:t>
            </a:r>
          </a:p>
          <a:p>
            <a:pPr algn="ctr"/>
            <a:r>
              <a:rPr lang="ru-RU" sz="12000" i="1" dirty="0" smtClean="0"/>
              <a:t>Сбербанка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6" y="6068255"/>
            <a:ext cx="7968471" cy="50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299" y="6068255"/>
            <a:ext cx="8201073" cy="51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дача детской СберКарты"/>
          <p:cNvSpPr txBox="1"/>
          <p:nvPr/>
        </p:nvSpPr>
        <p:spPr>
          <a:xfrm>
            <a:off x="6248408" y="5350110"/>
            <a:ext cx="280766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1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4000" i="1" dirty="0" smtClean="0">
                <a:solidFill>
                  <a:schemeClr val="bg2">
                    <a:lumMod val="75000"/>
                  </a:schemeClr>
                </a:solidFill>
              </a:rPr>
              <a:t>6-13 лет</a:t>
            </a:r>
          </a:p>
        </p:txBody>
      </p:sp>
      <p:sp>
        <p:nvSpPr>
          <p:cNvPr id="6" name="Выдача детской СберКарты"/>
          <p:cNvSpPr txBox="1"/>
          <p:nvPr/>
        </p:nvSpPr>
        <p:spPr>
          <a:xfrm>
            <a:off x="15294296" y="5350110"/>
            <a:ext cx="31270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1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4000" i="1" dirty="0" smtClean="0">
                <a:solidFill>
                  <a:schemeClr val="bg2">
                    <a:lumMod val="75000"/>
                  </a:schemeClr>
                </a:solidFill>
              </a:rPr>
              <a:t>14-17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0" name="Данные законного представителя"/>
          <p:cNvSpPr txBox="1"/>
          <p:nvPr/>
        </p:nvSpPr>
        <p:spPr>
          <a:xfrm>
            <a:off x="795131" y="764509"/>
            <a:ext cx="17830799" cy="1154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400" b="0" dirty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Просмотр баланса и  истории операций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Блокировка/разблокировка карты</a:t>
            </a:r>
            <a:endParaRPr lang="ru-RU" sz="2400" b="0" dirty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err="1" smtClean="0"/>
              <a:t>Перевыпуск</a:t>
            </a:r>
            <a:endParaRPr lang="ru-RU" sz="2400" b="0" dirty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Закрытие с нулевым остатком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Установка и изменение лимитов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Пополнение карты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Платежи и переводы, </a:t>
            </a:r>
            <a:r>
              <a:rPr lang="ru-RU" sz="2400" b="0" dirty="0" err="1" smtClean="0"/>
              <a:t>автоплатежи</a:t>
            </a:r>
            <a:endParaRPr lang="ru-RU" sz="2400" b="0" dirty="0" smtClean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Открытие вклада, накопительного счета, копилки, цели 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Подключение</a:t>
            </a:r>
            <a:r>
              <a:rPr lang="en-US" sz="2400" b="0" dirty="0" smtClean="0"/>
              <a:t>/</a:t>
            </a:r>
            <a:r>
              <a:rPr lang="ru-RU" sz="2400" b="0" dirty="0" smtClean="0"/>
              <a:t>списание бонусов от </a:t>
            </a:r>
            <a:r>
              <a:rPr lang="ru-RU" sz="2400" b="0" dirty="0" err="1" smtClean="0"/>
              <a:t>СберСпасибо</a:t>
            </a:r>
            <a:r>
              <a:rPr lang="ru-RU" sz="2400" b="0" dirty="0" smtClean="0"/>
              <a:t> 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Подключение</a:t>
            </a:r>
            <a:r>
              <a:rPr lang="en-US" sz="2400" b="0" dirty="0" smtClean="0"/>
              <a:t>/</a:t>
            </a:r>
            <a:r>
              <a:rPr lang="ru-RU" sz="2400" b="0" dirty="0" smtClean="0"/>
              <a:t>отключение мобильного банка 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Подключение</a:t>
            </a:r>
            <a:r>
              <a:rPr lang="en-US" sz="2400" b="0" dirty="0" smtClean="0"/>
              <a:t>/</a:t>
            </a:r>
            <a:r>
              <a:rPr lang="ru-RU" sz="2400" b="0" dirty="0" smtClean="0"/>
              <a:t>отключение подписки </a:t>
            </a:r>
            <a:r>
              <a:rPr lang="ru-RU" sz="2400" b="0" dirty="0" err="1" smtClean="0"/>
              <a:t>СберПрайм</a:t>
            </a:r>
            <a:r>
              <a:rPr lang="ru-RU" sz="2400" b="0" dirty="0" smtClean="0"/>
              <a:t> с молодежным тарифом</a:t>
            </a:r>
            <a:r>
              <a:rPr lang="en-US" sz="2400" b="0" dirty="0" smtClean="0"/>
              <a:t>/</a:t>
            </a:r>
            <a:r>
              <a:rPr lang="ru-RU" sz="2400" b="0" dirty="0" err="1" smtClean="0"/>
              <a:t>СберПрайм</a:t>
            </a:r>
            <a:r>
              <a:rPr lang="en-US" sz="2400" b="0" dirty="0" smtClean="0"/>
              <a:t>/</a:t>
            </a:r>
            <a:r>
              <a:rPr lang="ru-RU" sz="2400" b="0" dirty="0" err="1" smtClean="0"/>
              <a:t>СберПрайм</a:t>
            </a:r>
            <a:r>
              <a:rPr lang="ru-RU" sz="2400" b="0" dirty="0" smtClean="0"/>
              <a:t>+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i="1" dirty="0" smtClean="0">
                <a:solidFill>
                  <a:srgbClr val="FF0000"/>
                </a:solidFill>
              </a:rPr>
              <a:t>Ограничения:</a:t>
            </a:r>
            <a:endParaRPr lang="ru-RU" sz="2400" b="0" dirty="0" smtClean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>
                <a:solidFill>
                  <a:srgbClr val="FF0000"/>
                </a:solidFill>
              </a:rPr>
              <a:t>×</a:t>
            </a:r>
            <a:r>
              <a:rPr lang="ru-RU" sz="2400" b="0" dirty="0" smtClean="0"/>
              <a:t> Лимиты на снятие средств со вкладов</a:t>
            </a:r>
            <a:r>
              <a:rPr lang="en-US" sz="2400" b="0" dirty="0" smtClean="0"/>
              <a:t>/</a:t>
            </a:r>
            <a:r>
              <a:rPr lang="ru-RU" sz="2400" b="0" dirty="0" smtClean="0"/>
              <a:t>накопительного счета 30тыс. в месяц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   Продукты, доступные к открытию с 18 лет (Брокерский счет, Кредитная карта, Страхование, ОМС)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400" b="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Специальные предложения для клиентов с Молодежной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СБерКартой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/>
              <a:t>Подписка </a:t>
            </a:r>
            <a:r>
              <a:rPr lang="ru-RU" sz="2400" b="0" dirty="0" err="1"/>
              <a:t>СберПрайм</a:t>
            </a:r>
            <a:r>
              <a:rPr lang="ru-RU" sz="2400" b="0" dirty="0"/>
              <a:t> с молодежным тарифом – специальная цена 149р в месяц, </a:t>
            </a:r>
            <a:r>
              <a:rPr lang="ru-RU" sz="2400" b="0" dirty="0" smtClean="0"/>
              <a:t>бесплатное обслуживание молодежной </a:t>
            </a:r>
            <a:r>
              <a:rPr lang="ru-RU" sz="2400" b="0" dirty="0" err="1" smtClean="0"/>
              <a:t>СберКарты</a:t>
            </a:r>
            <a:r>
              <a:rPr lang="ru-RU" sz="2400" b="0" dirty="0" smtClean="0"/>
              <a:t>, пока подписка активна, подробнее о программе по </a:t>
            </a:r>
            <a:r>
              <a:rPr lang="ru-RU" sz="2400" b="0" dirty="0" smtClean="0">
                <a:hlinkClick r:id="rId3"/>
              </a:rPr>
              <a:t>ссылке</a:t>
            </a:r>
            <a:endParaRPr lang="ru-RU" sz="2400" b="0" dirty="0" smtClean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400" b="0" dirty="0" smtClean="0"/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b="0" dirty="0" smtClean="0"/>
              <a:t>Повышенные бонусы от </a:t>
            </a:r>
            <a:r>
              <a:rPr lang="ru-RU" sz="2400" b="0" dirty="0" err="1" smtClean="0"/>
              <a:t>СберСпасибо</a:t>
            </a:r>
            <a:r>
              <a:rPr lang="ru-RU" sz="2400" b="0" dirty="0" smtClean="0"/>
              <a:t> для молодежи в категории на выбор: транспорт, кафе и рестораны, онлайн-игры, супермаркеты, одежда и обувь, подробнее об условиях по </a:t>
            </a:r>
            <a:r>
              <a:rPr lang="ru-RU" sz="2400" b="0" dirty="0" smtClean="0">
                <a:hlinkClick r:id="rId4"/>
              </a:rPr>
              <a:t>ссылке</a:t>
            </a:r>
            <a:endParaRPr lang="ru-RU" sz="2400" b="0" dirty="0"/>
          </a:p>
        </p:txBody>
      </p:sp>
      <p:sp>
        <p:nvSpPr>
          <p:cNvPr id="6" name="Данные законного представителя"/>
          <p:cNvSpPr txBox="1"/>
          <p:nvPr/>
        </p:nvSpPr>
        <p:spPr>
          <a:xfrm>
            <a:off x="795131" y="424608"/>
            <a:ext cx="12111655" cy="6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600" dirty="0" smtClean="0"/>
              <a:t>Возможности по Молодежной </a:t>
            </a:r>
            <a:r>
              <a:rPr lang="ru-RU" sz="3600" dirty="0" err="1" smtClean="0"/>
              <a:t>СберКарте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638" y="821080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×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835" y="9771103"/>
            <a:ext cx="3293165" cy="297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5930" y="7903266"/>
            <a:ext cx="3356532" cy="25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3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главление"/>
          <p:cNvSpPr txBox="1"/>
          <p:nvPr/>
        </p:nvSpPr>
        <p:spPr>
          <a:xfrm>
            <a:off x="2028008" y="1267769"/>
            <a:ext cx="76200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t>Оглавление</a:t>
            </a:r>
          </a:p>
        </p:txBody>
      </p:sp>
      <p:sp>
        <p:nvSpPr>
          <p:cNvPr id="47" name="Выдача карты"/>
          <p:cNvSpPr txBox="1"/>
          <p:nvPr/>
        </p:nvSpPr>
        <p:spPr>
          <a:xfrm>
            <a:off x="2028008" y="3313266"/>
            <a:ext cx="8416599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lvl1pPr>
          </a:lstStyle>
          <a:p>
            <a:r>
              <a:rPr lang="ru-RU" sz="2400" u="sng" dirty="0" smtClean="0"/>
              <a:t>6-13 лет. Продукт «Детская </a:t>
            </a:r>
            <a:r>
              <a:rPr lang="ru-RU" sz="2400" u="sng" dirty="0" err="1" smtClean="0"/>
              <a:t>СберКарта</a:t>
            </a:r>
            <a:r>
              <a:rPr lang="ru-RU" sz="2400" u="sng" dirty="0" smtClean="0"/>
              <a:t>» </a:t>
            </a:r>
            <a:endParaRPr lang="ru-RU" sz="2400" u="sng" dirty="0"/>
          </a:p>
          <a:p>
            <a:endParaRPr lang="ru-RU" sz="2400" dirty="0"/>
          </a:p>
          <a:p>
            <a:r>
              <a:rPr lang="ru-RU" sz="2400" u="sng" dirty="0" smtClean="0"/>
              <a:t>Возможности </a:t>
            </a:r>
            <a:r>
              <a:rPr lang="ru-RU" sz="2400" u="sng" dirty="0"/>
              <a:t>по Детской </a:t>
            </a:r>
            <a:r>
              <a:rPr lang="ru-RU" sz="2400" u="sng" dirty="0" err="1"/>
              <a:t>СберКарте</a:t>
            </a:r>
            <a:r>
              <a:rPr lang="ru-RU" sz="2400" u="sng" dirty="0"/>
              <a:t> для </a:t>
            </a:r>
            <a:r>
              <a:rPr lang="ru-RU" sz="2400" u="sng" dirty="0" smtClean="0"/>
              <a:t>Законного представителя</a:t>
            </a:r>
          </a:p>
          <a:p>
            <a:endParaRPr lang="ru-RU" sz="2400" u="sng" dirty="0" smtClean="0"/>
          </a:p>
          <a:p>
            <a:r>
              <a:rPr lang="ru-RU" sz="2400" u="sng" dirty="0" smtClean="0"/>
              <a:t>Возможности </a:t>
            </a:r>
            <a:r>
              <a:rPr lang="ru-RU" sz="2400" u="sng" dirty="0"/>
              <a:t>по Детской </a:t>
            </a:r>
            <a:r>
              <a:rPr lang="ru-RU" sz="2400" u="sng" dirty="0" err="1"/>
              <a:t>СберКарте</a:t>
            </a:r>
            <a:r>
              <a:rPr lang="ru-RU" sz="2400" u="sng" dirty="0"/>
              <a:t> для </a:t>
            </a:r>
            <a:r>
              <a:rPr lang="ru-RU" sz="2400" u="sng" dirty="0" smtClean="0"/>
              <a:t>Ребёнка</a:t>
            </a:r>
          </a:p>
          <a:p>
            <a:endParaRPr lang="ru-RU" sz="2400" u="sng" dirty="0"/>
          </a:p>
          <a:p>
            <a:r>
              <a:rPr lang="ru-RU" sz="2400" u="sng" dirty="0" smtClean="0"/>
              <a:t>Как оформить и получить Детскую </a:t>
            </a:r>
            <a:r>
              <a:rPr lang="ru-RU" sz="2400" u="sng" dirty="0" err="1" smtClean="0"/>
              <a:t>СберКарту</a:t>
            </a:r>
            <a:endParaRPr lang="ru-RU" sz="2400" u="sng" dirty="0"/>
          </a:p>
          <a:p>
            <a:endParaRPr lang="ru-RU" sz="2400" u="sng" dirty="0" smtClean="0"/>
          </a:p>
          <a:p>
            <a:r>
              <a:rPr lang="ru-RU" sz="2400" u="sng" dirty="0"/>
              <a:t>Добавление </a:t>
            </a:r>
            <a:r>
              <a:rPr lang="ru-RU" sz="2400" u="sng" dirty="0" err="1"/>
              <a:t>СберКарты</a:t>
            </a:r>
            <a:r>
              <a:rPr lang="ru-RU" sz="2400" u="sng" dirty="0"/>
              <a:t> в приложение </a:t>
            </a:r>
            <a:r>
              <a:rPr lang="ru-RU" sz="2400" u="sng" dirty="0" err="1"/>
              <a:t>Сбер</a:t>
            </a:r>
            <a:r>
              <a:rPr lang="en-US" sz="2400" u="sng" dirty="0" smtClean="0"/>
              <a:t>Kids</a:t>
            </a:r>
          </a:p>
          <a:p>
            <a:endParaRPr lang="en-US" sz="2400" u="sng" dirty="0"/>
          </a:p>
          <a:p>
            <a:r>
              <a:rPr lang="ru-RU" sz="2400" u="sng" dirty="0" smtClean="0"/>
              <a:t>14-17лет. Продукт «Молодежная </a:t>
            </a:r>
            <a:r>
              <a:rPr lang="ru-RU" sz="2400" u="sng" dirty="0" err="1"/>
              <a:t>СберКарта</a:t>
            </a:r>
            <a:r>
              <a:rPr lang="ru-RU" sz="2400" u="sng" dirty="0"/>
              <a:t>» </a:t>
            </a:r>
          </a:p>
          <a:p>
            <a:endParaRPr lang="ru-RU" sz="2400" u="sng" dirty="0" smtClean="0"/>
          </a:p>
          <a:p>
            <a:r>
              <a:rPr lang="ru-RU" sz="2400" u="sng" dirty="0" smtClean="0"/>
              <a:t>Возможности по Молодёжной карте</a:t>
            </a:r>
            <a:endParaRPr lang="ru-RU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bg_sber.png" descr="bg_sbe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10519353" y="4451496"/>
            <a:ext cx="6157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5</a:t>
            </a:r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10699609" y="3313266"/>
            <a:ext cx="2552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4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0661538" y="5086979"/>
            <a:ext cx="293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6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5" name="TextBox 4">
            <a:hlinkClick r:id="rId7" action="ppaction://hlinksldjump"/>
          </p:cNvPr>
          <p:cNvSpPr txBox="1"/>
          <p:nvPr/>
        </p:nvSpPr>
        <p:spPr>
          <a:xfrm>
            <a:off x="10657114" y="5866822"/>
            <a:ext cx="293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7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6" name="TextBox 5">
            <a:hlinkClick r:id="rId8" action="ppaction://hlinksldjump"/>
          </p:cNvPr>
          <p:cNvSpPr txBox="1"/>
          <p:nvPr/>
        </p:nvSpPr>
        <p:spPr>
          <a:xfrm>
            <a:off x="10657114" y="6595059"/>
            <a:ext cx="293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8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10657114" y="7325507"/>
            <a:ext cx="293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9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10519353" y="8106774"/>
            <a:ext cx="4841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SB Sans Text Semibold" panose="020B0703040504020204" pitchFamily="34" charset="-52"/>
                <a:cs typeface="SB Sans Text Semibold" panose="020B0703040504020204" pitchFamily="34" charset="-52"/>
                <a:sym typeface="Helvetica Neue"/>
              </a:rPr>
              <a:t>10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SB Sans Text Semibold" panose="020B0703040504020204" pitchFamily="34" charset="-52"/>
              <a:cs typeface="SB Sans Text Semibold" panose="020B0703040504020204" pitchFamily="34" charset="-52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" name="Сверка документов"/>
          <p:cNvSpPr txBox="1"/>
          <p:nvPr/>
        </p:nvSpPr>
        <p:spPr>
          <a:xfrm>
            <a:off x="975148" y="913013"/>
            <a:ext cx="22113190" cy="13767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800" dirty="0"/>
              <a:t>Картой школьника можно пользоваться </a:t>
            </a:r>
            <a:r>
              <a:rPr lang="ru-RU" sz="2800" dirty="0" smtClean="0"/>
              <a:t>как </a:t>
            </a:r>
            <a:r>
              <a:rPr lang="ru-RU" sz="2800" dirty="0"/>
              <a:t>банковской картой </a:t>
            </a:r>
            <a:r>
              <a:rPr lang="ru-RU" sz="2800" dirty="0" smtClean="0"/>
              <a:t>для </a:t>
            </a:r>
            <a:r>
              <a:rPr lang="ru-RU" sz="2800" dirty="0" smtClean="0"/>
              <a:t>любых покупок так и для </a:t>
            </a:r>
            <a:r>
              <a:rPr lang="ru-RU" sz="2800" dirty="0"/>
              <a:t>оплаты питания в </a:t>
            </a:r>
            <a:r>
              <a:rPr lang="ru-RU" sz="2800" dirty="0" smtClean="0"/>
              <a:t>системе оплаты и учета школьного питания «Ладошки.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соответствии с </a:t>
            </a:r>
            <a:r>
              <a:rPr lang="ru-RU" sz="2800" dirty="0"/>
              <a:t>возрастом Ребёнка существует </a:t>
            </a:r>
            <a:r>
              <a:rPr lang="ru-RU" sz="3200" i="1" u="sng" dirty="0">
                <a:solidFill>
                  <a:srgbClr val="FFC000"/>
                </a:solidFill>
              </a:rPr>
              <a:t>2 вида </a:t>
            </a:r>
            <a:r>
              <a:rPr lang="ru-RU" sz="3200" i="1" u="sng" dirty="0" smtClean="0">
                <a:solidFill>
                  <a:srgbClr val="FFC000"/>
                </a:solidFill>
              </a:rPr>
              <a:t>Школьных карт</a:t>
            </a:r>
            <a:r>
              <a:rPr lang="ru-RU" sz="2800" b="0" dirty="0" smtClean="0"/>
              <a:t>:</a:t>
            </a:r>
          </a:p>
          <a:p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с</a:t>
            </a:r>
            <a:r>
              <a:rPr lang="ru-RU" sz="2800" i="1" dirty="0" smtClean="0"/>
              <a:t> 6 до 13 лет (включительно) </a:t>
            </a:r>
            <a:r>
              <a:rPr lang="ru-RU" sz="2800" b="0" dirty="0" smtClean="0"/>
              <a:t>– 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Детская </a:t>
            </a:r>
            <a:r>
              <a:rPr lang="ru-RU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СберКарта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платёжной системы «МИР»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с</a:t>
            </a:r>
            <a:r>
              <a:rPr lang="ru-RU" sz="2800" i="1" dirty="0" smtClean="0"/>
              <a:t> 14 до 17 лет (включительно)</a:t>
            </a:r>
            <a:r>
              <a:rPr lang="ru-RU" sz="2800" dirty="0" smtClean="0"/>
              <a:t> </a:t>
            </a:r>
            <a:r>
              <a:rPr lang="ru-RU" sz="2800" b="0" dirty="0" smtClean="0"/>
              <a:t>–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Молодежная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СберКарта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платёжной системы «МИР»</a:t>
            </a:r>
          </a:p>
          <a:p>
            <a:endParaRPr lang="ru-RU" sz="2800" b="0" i="1" dirty="0">
              <a:solidFill>
                <a:srgbClr val="FF0000"/>
              </a:solidFill>
            </a:endParaRPr>
          </a:p>
          <a:p>
            <a:pPr algn="just"/>
            <a:r>
              <a:rPr lang="ru-RU" sz="3600" i="1" dirty="0" smtClean="0">
                <a:solidFill>
                  <a:srgbClr val="C00000"/>
                </a:solidFill>
              </a:rPr>
              <a:t>!</a:t>
            </a:r>
            <a:r>
              <a:rPr lang="ru-RU" sz="2800" b="0" i="1" dirty="0" smtClean="0">
                <a:solidFill>
                  <a:schemeClr val="bg2">
                    <a:lumMod val="10000"/>
                  </a:schemeClr>
                </a:solidFill>
              </a:rPr>
              <a:t> Смена тарифа </a:t>
            </a:r>
            <a:r>
              <a:rPr lang="ru-RU" sz="2800" b="0" i="1" dirty="0" err="1" smtClean="0">
                <a:solidFill>
                  <a:schemeClr val="bg2">
                    <a:lumMod val="10000"/>
                  </a:schemeClr>
                </a:solidFill>
              </a:rPr>
              <a:t>СберКарты</a:t>
            </a:r>
            <a:r>
              <a:rPr lang="ru-RU" sz="2800" b="0" i="1" dirty="0" smtClean="0">
                <a:solidFill>
                  <a:schemeClr val="bg2">
                    <a:lumMod val="10000"/>
                  </a:schemeClr>
                </a:solidFill>
              </a:rPr>
              <a:t> с Детского на Молодежный происходит автоматически в день 14-тилетия клиента.</a:t>
            </a:r>
          </a:p>
          <a:p>
            <a:pPr algn="just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После получения паспорта Ребёнку необходимо лично посетить офис Банка и предъявить его и Свидетельство о рождении сотруднику офиса для подписания договора банковского обслуживания (ДБО).</a:t>
            </a:r>
          </a:p>
          <a:p>
            <a:pPr algn="just"/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800" b="0" i="1" dirty="0">
              <a:solidFill>
                <a:srgbClr val="D05D16"/>
              </a:solidFill>
            </a:endParaRPr>
          </a:p>
          <a:p>
            <a:pPr algn="just"/>
            <a:r>
              <a:rPr lang="ru-RU" sz="2800" b="0" dirty="0"/>
              <a:t>Если у ребёнка есть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Детская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Молодежная </a:t>
            </a:r>
            <a:r>
              <a:rPr lang="ru-RU" sz="2800" i="1" dirty="0" err="1">
                <a:solidFill>
                  <a:schemeClr val="accent3">
                    <a:lumMod val="50000"/>
                  </a:schemeClr>
                </a:solidFill>
              </a:rPr>
              <a:t>СберКарта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платёжной системы «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Мир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0" i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800" b="0" i="1" u="sng" dirty="0" smtClean="0"/>
              <a:t>он </a:t>
            </a:r>
            <a:r>
              <a:rPr lang="ru-RU" sz="2800" i="1" u="sng" dirty="0">
                <a:solidFill>
                  <a:schemeClr val="bg2">
                    <a:lumMod val="10000"/>
                  </a:schemeClr>
                </a:solidFill>
              </a:rPr>
              <a:t>сможет</a:t>
            </a:r>
            <a:r>
              <a:rPr lang="ru-RU" sz="2800" i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0" i="1" u="sng" dirty="0"/>
              <a:t>сделать её </a:t>
            </a:r>
            <a:r>
              <a:rPr lang="ru-RU" sz="2800" i="1" u="sng" dirty="0"/>
              <a:t>Картой школьника </a:t>
            </a:r>
            <a:r>
              <a:rPr lang="ru-RU" sz="2800" b="0" i="1" dirty="0"/>
              <a:t>и использовать банковскую карту </a:t>
            </a:r>
            <a:r>
              <a:rPr lang="ru-RU" sz="2800" b="0" i="1" dirty="0" smtClean="0"/>
              <a:t>для оплаты питания в школе с привязанного счета в системе питания «Ладошки»*</a:t>
            </a:r>
            <a:r>
              <a:rPr lang="ru-RU" sz="2800" b="0" dirty="0" smtClean="0"/>
              <a:t>: </a:t>
            </a:r>
            <a:endParaRPr lang="ru-RU" sz="2800" b="0" dirty="0" smtClean="0"/>
          </a:p>
          <a:p>
            <a:pPr defTabSz="685800">
              <a:defRPr/>
            </a:pPr>
            <a:r>
              <a:rPr lang="ru-RU" sz="2800" b="0" i="1" dirty="0" smtClean="0">
                <a:sym typeface="Calibri"/>
              </a:rPr>
              <a:t>-   ребенок прислоняет </a:t>
            </a:r>
            <a:r>
              <a:rPr lang="ru-RU" sz="2800" b="0" i="1" dirty="0">
                <a:sym typeface="Calibri"/>
              </a:rPr>
              <a:t>карту к </a:t>
            </a:r>
            <a:r>
              <a:rPr lang="ru-RU" sz="2800" b="0" i="1" dirty="0" smtClean="0">
                <a:sym typeface="Calibri"/>
              </a:rPr>
              <a:t>считывателю в столовой; </a:t>
            </a:r>
            <a:endParaRPr lang="ru-RU" sz="2800" b="0" i="1" dirty="0">
              <a:sym typeface="Calibri"/>
            </a:endParaRPr>
          </a:p>
          <a:p>
            <a:pPr marL="457200" indent="-457200" defTabSz="685800">
              <a:buFontTx/>
              <a:buChar char="-"/>
              <a:defRPr/>
            </a:pPr>
            <a:r>
              <a:rPr lang="ru-RU" sz="2800" b="0" i="1" dirty="0" smtClean="0">
                <a:sym typeface="Calibri"/>
              </a:rPr>
              <a:t>ответственный </a:t>
            </a:r>
            <a:r>
              <a:rPr lang="ru-RU" sz="2800" b="0" i="1" dirty="0">
                <a:sym typeface="Calibri"/>
              </a:rPr>
              <a:t>сотрудник по ФИО учащегося </a:t>
            </a:r>
            <a:r>
              <a:rPr lang="ru-RU" sz="2800" b="0" i="1" dirty="0" smtClean="0">
                <a:sym typeface="Calibri"/>
              </a:rPr>
              <a:t>регистрирует карту.</a:t>
            </a:r>
          </a:p>
          <a:p>
            <a:pPr defTabSz="685800">
              <a:defRPr/>
            </a:pPr>
            <a:endParaRPr lang="ru-RU" sz="2800" dirty="0"/>
          </a:p>
          <a:p>
            <a:pPr algn="just"/>
            <a:r>
              <a:rPr lang="ru-RU" sz="2800" b="0" dirty="0"/>
              <a:t>Если у ребёнка есть </a:t>
            </a:r>
            <a:r>
              <a:rPr lang="ru-RU" sz="2800" i="1" dirty="0" err="1">
                <a:solidFill>
                  <a:srgbClr val="C00000"/>
                </a:solidFill>
              </a:rPr>
              <a:t>СберКарта</a:t>
            </a:r>
            <a:r>
              <a:rPr lang="ru-RU" sz="2800" i="1" dirty="0">
                <a:solidFill>
                  <a:srgbClr val="C00000"/>
                </a:solidFill>
              </a:rPr>
              <a:t> платёжной системы </a:t>
            </a:r>
            <a:r>
              <a:rPr lang="ru-RU" sz="2800" i="1" dirty="0" err="1">
                <a:solidFill>
                  <a:srgbClr val="C00000"/>
                </a:solidFill>
              </a:rPr>
              <a:t>Visa</a:t>
            </a:r>
            <a:r>
              <a:rPr lang="ru-RU" sz="2800" i="1" dirty="0">
                <a:solidFill>
                  <a:srgbClr val="C00000"/>
                </a:solidFill>
              </a:rPr>
              <a:t> или </a:t>
            </a:r>
            <a:r>
              <a:rPr lang="ru-RU" sz="2800" i="1" dirty="0" err="1">
                <a:solidFill>
                  <a:srgbClr val="C00000"/>
                </a:solidFill>
              </a:rPr>
              <a:t>Mastercard</a:t>
            </a:r>
            <a:r>
              <a:rPr lang="ru-RU" sz="2800" b="0" i="1" dirty="0"/>
              <a:t>, </a:t>
            </a:r>
            <a:r>
              <a:rPr lang="ru-RU" sz="2800" b="0" i="1" u="sng" dirty="0"/>
              <a:t>сделать её </a:t>
            </a:r>
            <a:r>
              <a:rPr lang="ru-RU" sz="2800" i="1" u="sng" dirty="0"/>
              <a:t>Картой школьника </a:t>
            </a:r>
            <a:r>
              <a:rPr lang="ru-RU" sz="2800" i="1" u="sng" dirty="0">
                <a:solidFill>
                  <a:srgbClr val="C00000"/>
                </a:solidFill>
              </a:rPr>
              <a:t>не</a:t>
            </a:r>
            <a:r>
              <a:rPr lang="ru-RU" sz="2800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i="1" u="sng" dirty="0" smtClean="0">
                <a:solidFill>
                  <a:schemeClr val="bg2">
                    <a:lumMod val="10000"/>
                  </a:schemeClr>
                </a:solidFill>
              </a:rPr>
              <a:t>получится</a:t>
            </a: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Можно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оформить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Детскую или Молодёжную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СберКарту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платёжной системы «Мир». 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sz="28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СберКартой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можно пользоваться как обычной банковской картой после окончания школы. Никаких дополнительных действий не требуется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pPr algn="just"/>
            <a:endParaRPr lang="ru-RU" sz="3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</a:rPr>
              <a:t>*В дальнейшем планируется использование карты школьника в качестве льготного проездного на транспорте. Привязка льготного проездного к карте также будет осуществляться в школе – реализация после согласования с Администрацией Тверской области.</a:t>
            </a:r>
            <a:endParaRPr lang="ru-RU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sz="2800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52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6" name="Сверка документов"/>
          <p:cNvSpPr txBox="1"/>
          <p:nvPr/>
        </p:nvSpPr>
        <p:spPr>
          <a:xfrm>
            <a:off x="939980" y="1756137"/>
            <a:ext cx="22429973" cy="447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just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Продукт «Детская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СберКарта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» </a:t>
            </a:r>
            <a:r>
              <a:rPr lang="ru-RU" sz="2400" i="1" dirty="0" smtClean="0"/>
              <a:t>адаптирован под сегмент «Дети от 6 до 13 лет включительно», его концепция – одна карта на всю жизнь клиента: когда Ребёнок </a:t>
            </a:r>
            <a:r>
              <a:rPr lang="ru-RU" sz="2400" i="1" dirty="0" smtClean="0"/>
              <a:t>вырастет, </a:t>
            </a:r>
            <a:r>
              <a:rPr lang="ru-RU" sz="2400" i="1" dirty="0" smtClean="0"/>
              <a:t>то карта останется с ним дальше за счет автоматической смены Тарифа под </a:t>
            </a:r>
            <a:r>
              <a:rPr lang="ru-RU" sz="2400" i="1" dirty="0" smtClean="0"/>
              <a:t>соответствующий </a:t>
            </a:r>
            <a:r>
              <a:rPr lang="ru-RU" sz="2400" i="1" dirty="0" smtClean="0"/>
              <a:t>сегмент.</a:t>
            </a:r>
          </a:p>
          <a:p>
            <a:pPr algn="just"/>
            <a:endParaRPr lang="ru-RU" sz="2400" i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400" i="1" u="sng" dirty="0" smtClean="0">
                <a:solidFill>
                  <a:srgbClr val="D05D16"/>
                </a:solidFill>
              </a:rPr>
              <a:t>Счёт </a:t>
            </a:r>
            <a:r>
              <a:rPr lang="ru-RU" sz="2400" i="1" u="sng" dirty="0">
                <a:solidFill>
                  <a:srgbClr val="D05D16"/>
                </a:solidFill>
              </a:rPr>
              <a:t>и карта оформляются на имя </a:t>
            </a:r>
            <a:r>
              <a:rPr lang="ru-RU" sz="2400" i="1" u="sng" dirty="0" smtClean="0">
                <a:solidFill>
                  <a:srgbClr val="D05D16"/>
                </a:solidFill>
              </a:rPr>
              <a:t>Ребёнка </a:t>
            </a:r>
            <a:r>
              <a:rPr lang="ru-RU" sz="3200" i="1" dirty="0" smtClean="0">
                <a:solidFill>
                  <a:srgbClr val="D05D16"/>
                </a:solidFill>
              </a:rPr>
              <a:t>!</a:t>
            </a:r>
            <a:endParaRPr lang="ru-RU" sz="3200" i="1" dirty="0">
              <a:solidFill>
                <a:srgbClr val="D05D16"/>
              </a:solidFill>
            </a:endParaRPr>
          </a:p>
          <a:p>
            <a:pPr algn="just"/>
            <a:endParaRPr lang="ru-RU" sz="2800" i="1" dirty="0" smtClean="0"/>
          </a:p>
          <a:p>
            <a:pPr algn="just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Детская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СберКарта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smtClean="0"/>
              <a:t>– инструмент для подготовки Ребёнка к будущему. Чем раньше Ребёнок учится обращаться с деньгами, чем больше он знает о Банке и финансовых сервисах, тем лучше он будет подготовлен к вызовам взрослой и самостоятельной жизни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r>
              <a:rPr lang="ru-RU" sz="2400" i="1" dirty="0" smtClean="0"/>
              <a:t>А также это инструмент, который обеспечивает </a:t>
            </a:r>
            <a:r>
              <a:rPr lang="ru-RU" sz="2400" i="1" u="sng" dirty="0" smtClean="0">
                <a:solidFill>
                  <a:srgbClr val="7030A0"/>
                </a:solidFill>
              </a:rPr>
              <a:t>безопасность Ребёнка и спокойствие Родителя</a:t>
            </a:r>
            <a:r>
              <a:rPr lang="ru-RU" sz="2400" i="1" dirty="0" smtClean="0"/>
              <a:t>.</a:t>
            </a:r>
          </a:p>
        </p:txBody>
      </p:sp>
      <p:sp>
        <p:nvSpPr>
          <p:cNvPr id="14" name="Сверка документов"/>
          <p:cNvSpPr txBox="1"/>
          <p:nvPr/>
        </p:nvSpPr>
        <p:spPr>
          <a:xfrm>
            <a:off x="939980" y="850998"/>
            <a:ext cx="116330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 smtClean="0"/>
              <a:t>6-13 лет. Продукт «Детская </a:t>
            </a:r>
            <a:r>
              <a:rPr lang="ru-RU" sz="3600" dirty="0" err="1" smtClean="0"/>
              <a:t>СберКарта</a:t>
            </a:r>
            <a:r>
              <a:rPr lang="ru-RU" sz="3600" dirty="0" smtClean="0"/>
              <a:t>»</a:t>
            </a:r>
            <a:endParaRPr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07" y="7051675"/>
            <a:ext cx="5994760" cy="3780000"/>
          </a:xfrm>
          <a:prstGeom prst="rect">
            <a:avLst/>
          </a:prstGeom>
        </p:spPr>
      </p:pic>
      <p:sp>
        <p:nvSpPr>
          <p:cNvPr id="8" name="Сессия ребёнка"/>
          <p:cNvSpPr txBox="1"/>
          <p:nvPr/>
        </p:nvSpPr>
        <p:spPr>
          <a:xfrm>
            <a:off x="14864994" y="7220457"/>
            <a:ext cx="347575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Другие параметры</a:t>
            </a:r>
            <a:r>
              <a:rPr lang="ru-RU" sz="2400" b="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4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ессия ребёнка"/>
          <p:cNvSpPr txBox="1"/>
          <p:nvPr/>
        </p:nvSpPr>
        <p:spPr>
          <a:xfrm>
            <a:off x="3192492" y="11102508"/>
            <a:ext cx="477919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Платежная система «МИР» 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00840"/>
              </p:ext>
            </p:extLst>
          </p:nvPr>
        </p:nvGraphicFramePr>
        <p:xfrm>
          <a:off x="11262149" y="8088475"/>
          <a:ext cx="10542773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3244">
                  <a:extLst>
                    <a:ext uri="{9D8B030D-6E8A-4147-A177-3AD203B41FA5}">
                      <a16:colId xmlns:a16="http://schemas.microsoft.com/office/drawing/2014/main" val="2013075961"/>
                    </a:ext>
                  </a:extLst>
                </a:gridCol>
                <a:gridCol w="5209529">
                  <a:extLst>
                    <a:ext uri="{9D8B030D-6E8A-4147-A177-3AD203B41FA5}">
                      <a16:colId xmlns:a16="http://schemas.microsoft.com/office/drawing/2014/main" val="4176555295"/>
                    </a:ext>
                  </a:extLst>
                </a:gridCol>
              </a:tblGrid>
              <a:tr h="1891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Обслуживание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Бесплатно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6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СМС-Банк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Бесплатно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5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Уведомления по карте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 Р/мес.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6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Снятие</a:t>
                      </a:r>
                      <a:r>
                        <a:rPr lang="ru-RU" sz="2400" baseline="0" dirty="0" smtClean="0"/>
                        <a:t> в чужих АТС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1 % (мин. 150 Р)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4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Бонусы</a:t>
                      </a:r>
                      <a:r>
                        <a:rPr lang="ru-RU" sz="2400" baseline="0" dirty="0" smtClean="0"/>
                        <a:t> «</a:t>
                      </a:r>
                      <a:r>
                        <a:rPr lang="ru-RU" sz="2400" baseline="0" dirty="0" err="1" smtClean="0"/>
                        <a:t>СберСпасибо</a:t>
                      </a:r>
                      <a:r>
                        <a:rPr lang="ru-RU" sz="2400" baseline="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 0,5 % с покупки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64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Лимиты на снятие наличных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</a:t>
                      </a:r>
                      <a:r>
                        <a:rPr lang="ru-RU" sz="2400" baseline="0" dirty="0" smtClean="0"/>
                        <a:t> 000 Р/мес.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1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311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0" name="Данные законного представителя"/>
          <p:cNvSpPr txBox="1"/>
          <p:nvPr/>
        </p:nvSpPr>
        <p:spPr>
          <a:xfrm>
            <a:off x="1016000" y="10545445"/>
            <a:ext cx="22089922" cy="17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sz="2400" b="0" dirty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400" i="1" dirty="0" smtClean="0">
                <a:solidFill>
                  <a:srgbClr val="FF0000"/>
                </a:solidFill>
              </a:rPr>
              <a:t>Ограничения:</a:t>
            </a:r>
            <a:endParaRPr lang="ru-RU" sz="2400" b="0" dirty="0" smtClean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 smtClean="0">
                <a:solidFill>
                  <a:srgbClr val="FF0000"/>
                </a:solidFill>
              </a:rPr>
              <a:t>×</a:t>
            </a:r>
            <a:r>
              <a:rPr lang="ru-RU" sz="2400" b="0" dirty="0" smtClean="0"/>
              <a:t> </a:t>
            </a:r>
            <a:r>
              <a:rPr lang="ru-RU" sz="2400" i="1" dirty="0" smtClean="0"/>
              <a:t>Нельзя распоряжаться средствами на карте Ребёнка (переводить себе и третьим лицам)</a:t>
            </a:r>
          </a:p>
        </p:txBody>
      </p:sp>
      <p:sp>
        <p:nvSpPr>
          <p:cNvPr id="6" name="Данные законного представителя"/>
          <p:cNvSpPr txBox="1"/>
          <p:nvPr/>
        </p:nvSpPr>
        <p:spPr>
          <a:xfrm>
            <a:off x="1016000" y="1285631"/>
            <a:ext cx="220899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 smtClean="0"/>
              <a:t>Возможности по Детской </a:t>
            </a:r>
            <a:r>
              <a:rPr lang="ru-RU" sz="3600" dirty="0" err="1" smtClean="0"/>
              <a:t>СберКарте</a:t>
            </a:r>
            <a:r>
              <a:rPr lang="ru-RU" sz="3600" dirty="0" smtClean="0"/>
              <a:t> для Законного представителя</a:t>
            </a:r>
            <a:endParaRPr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21270"/>
              </p:ext>
            </p:extLst>
          </p:nvPr>
        </p:nvGraphicFramePr>
        <p:xfrm>
          <a:off x="1016000" y="2338854"/>
          <a:ext cx="22089922" cy="8355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5957">
                  <a:extLst>
                    <a:ext uri="{9D8B030D-6E8A-4147-A177-3AD203B41FA5}">
                      <a16:colId xmlns:a16="http://schemas.microsoft.com/office/drawing/2014/main" val="3139418490"/>
                    </a:ext>
                  </a:extLst>
                </a:gridCol>
                <a:gridCol w="7422795">
                  <a:extLst>
                    <a:ext uri="{9D8B030D-6E8A-4147-A177-3AD203B41FA5}">
                      <a16:colId xmlns:a16="http://schemas.microsoft.com/office/drawing/2014/main" val="168214150"/>
                    </a:ext>
                  </a:extLst>
                </a:gridCol>
                <a:gridCol w="6811170">
                  <a:extLst>
                    <a:ext uri="{9D8B030D-6E8A-4147-A177-3AD203B41FA5}">
                      <a16:colId xmlns:a16="http://schemas.microsoft.com/office/drawing/2014/main" val="812579782"/>
                    </a:ext>
                  </a:extLst>
                </a:gridCol>
              </a:tblGrid>
              <a:tr h="109429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Мобильное приложение «Сбербанк Онлайн»</a:t>
                      </a:r>
                      <a:endParaRPr lang="ru-RU" sz="24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Офис</a:t>
                      </a:r>
                      <a:r>
                        <a:rPr lang="ru-RU" sz="2400" b="1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 Банка</a:t>
                      </a:r>
                      <a:endParaRPr lang="ru-RU" sz="24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Колл</a:t>
                      </a:r>
                      <a:r>
                        <a:rPr lang="ru-RU" sz="2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-центр</a:t>
                      </a:r>
                      <a:endParaRPr lang="ru-RU" sz="24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87181"/>
                  </a:ext>
                </a:extLst>
              </a:tr>
              <a:tr h="885914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Блокировка / разблокировка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Блокировка / разблокировка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Блокировка / разблокировка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94523"/>
                  </a:ext>
                </a:extLst>
              </a:tr>
              <a:tr h="89180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Перевыпуск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Перевыпуск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Перевыпуск</a:t>
                      </a:r>
                      <a:endParaRPr lang="ru-RU" sz="24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74430"/>
                  </a:ext>
                </a:extLst>
              </a:tr>
              <a:tr h="83882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Закрытие с</a:t>
                      </a:r>
                      <a:r>
                        <a:rPr lang="ru-RU" sz="24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 нулевым остатком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B Sans Text" panose="020B0503040504020204" pitchFamily="34" charset="-52"/>
                          <a:cs typeface="SB Sans Text" panose="020B0503040504020204" pitchFamily="34" charset="-52"/>
                          <a:sym typeface="Helvetica Neue"/>
                        </a:rPr>
                        <a:t>Закрытие с нулевым остатком</a:t>
                      </a:r>
                      <a:endParaRPr kumimoji="0" lang="ru-RU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SB Sans Text" panose="020B0503040504020204" pitchFamily="34" charset="-52"/>
                        <a:cs typeface="SB Sans Text" panose="020B0503040504020204" pitchFamily="34" charset="-52"/>
                        <a:sym typeface="Helvetica Neue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SB Sans Text" panose="020B0503040504020204" pitchFamily="34" charset="-52"/>
                          <a:cs typeface="SB Sans Text" panose="020B0503040504020204" pitchFamily="34" charset="-52"/>
                          <a:sym typeface="Helvetica Neue"/>
                        </a:rPr>
                        <a:t>Закрытие с нулевым остатком</a:t>
                      </a:r>
                      <a:endParaRPr kumimoji="0" lang="ru-RU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SB Sans Text" panose="020B0503040504020204" pitchFamily="34" charset="-52"/>
                        <a:cs typeface="SB Sans Text" panose="020B0503040504020204" pitchFamily="34" charset="-52"/>
                        <a:sym typeface="Helvetica Neue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81094"/>
                  </a:ext>
                </a:extLst>
              </a:tr>
              <a:tr h="865311"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Установка и изменение лимитов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Установка и изменение лимитов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Установка и изменение лимитов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733"/>
                  </a:ext>
                </a:extLst>
              </a:tr>
              <a:tr h="1311943">
                <a:tc>
                  <a:txBody>
                    <a:bodyPr/>
                    <a:lstStyle/>
                    <a:p>
                      <a:pPr marL="285750" marR="0" lvl="0" indent="-28575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Просмотр баланса и истории операций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Получение выписок и справок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Запрос информации по карте (баланс, история операций, статус)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63223"/>
                  </a:ext>
                </a:extLst>
              </a:tr>
              <a:tr h="1433897"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Пополнение карты по кнопке «Пополнить»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Пополнение по номеру карты или номеру счета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Отключение услуги «Уведомления»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59454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Оформление Детской </a:t>
                      </a:r>
                      <a:r>
                        <a:rPr lang="ru-RU" sz="24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СберКарты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Выдача Детской </a:t>
                      </a:r>
                      <a:r>
                        <a:rPr lang="ru-RU" sz="2400" b="0" i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B Sans Text" panose="020B0503040504020204" pitchFamily="34" charset="-52"/>
                          <a:cs typeface="SB Sans Text" panose="020B0503040504020204" pitchFamily="34" charset="-52"/>
                        </a:rPr>
                        <a:t>СберКарты</a:t>
                      </a:r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SB Sans Text" panose="020B0503040504020204" pitchFamily="34" charset="-52"/>
                        <a:cs typeface="SB Sans Text" panose="020B0503040504020204" pitchFamily="34" charset="-5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2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767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9" name="Выберите вид ДУЛ законного представителя из перечня документов.…"/>
          <p:cNvSpPr txBox="1"/>
          <p:nvPr/>
        </p:nvSpPr>
        <p:spPr>
          <a:xfrm>
            <a:off x="4520186" y="2475050"/>
            <a:ext cx="6233953" cy="157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b="1" dirty="0" smtClean="0"/>
              <a:t>1. Расплачиваться картой: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В любых торговых точках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В онлайн-магазинах</a:t>
            </a:r>
          </a:p>
        </p:txBody>
      </p:sp>
      <p:sp>
        <p:nvSpPr>
          <p:cNvPr id="90" name="Данные законного представителя"/>
          <p:cNvSpPr txBox="1"/>
          <p:nvPr/>
        </p:nvSpPr>
        <p:spPr>
          <a:xfrm>
            <a:off x="1068754" y="1127370"/>
            <a:ext cx="2201958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 smtClean="0"/>
              <a:t>Возможности по Детской </a:t>
            </a:r>
            <a:r>
              <a:rPr lang="ru-RU" sz="3600" dirty="0" err="1" smtClean="0"/>
              <a:t>СберКарте</a:t>
            </a:r>
            <a:r>
              <a:rPr lang="ru-RU" sz="3600" dirty="0" smtClean="0"/>
              <a:t> для Ребёнка</a:t>
            </a:r>
            <a:endParaRPr sz="3600" dirty="0"/>
          </a:p>
        </p:txBody>
      </p:sp>
      <p:sp>
        <p:nvSpPr>
          <p:cNvPr id="17" name="Выберите вид ДУЛ законного представителя из перечня документов.…"/>
          <p:cNvSpPr txBox="1"/>
          <p:nvPr/>
        </p:nvSpPr>
        <p:spPr>
          <a:xfrm>
            <a:off x="4520186" y="10836063"/>
            <a:ext cx="13655249" cy="157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b="1" dirty="0"/>
              <a:t>4</a:t>
            </a:r>
            <a:r>
              <a:rPr lang="ru-RU" b="1" dirty="0" smtClean="0"/>
              <a:t>. Обратиться в </a:t>
            </a:r>
            <a:r>
              <a:rPr lang="ru-RU" b="1" dirty="0" err="1" smtClean="0"/>
              <a:t>колл</a:t>
            </a:r>
            <a:r>
              <a:rPr lang="ru-RU" b="1" dirty="0" smtClean="0"/>
              <a:t>-центр и выполнить следующие операции: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Запросить информацию по карте (баланс, история операций, статус, лимиты)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Заблокировать карту по причине мошенничества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54" y="2083881"/>
            <a:ext cx="2575924" cy="21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54" y="5214131"/>
            <a:ext cx="2972212" cy="9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72" y="7897152"/>
            <a:ext cx="1726771" cy="2268000"/>
          </a:xfrm>
          <a:prstGeom prst="rect">
            <a:avLst/>
          </a:prstGeom>
        </p:spPr>
      </p:pic>
      <p:sp>
        <p:nvSpPr>
          <p:cNvPr id="10" name="Выберите вид ДУЛ законного представителя из перечня документов.…"/>
          <p:cNvSpPr txBox="1"/>
          <p:nvPr/>
        </p:nvSpPr>
        <p:spPr>
          <a:xfrm>
            <a:off x="4520186" y="4604245"/>
            <a:ext cx="16845122" cy="318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b="1" dirty="0"/>
              <a:t>2. Добавить </a:t>
            </a:r>
            <a:r>
              <a:rPr lang="ru-RU" b="1" dirty="0" err="1"/>
              <a:t>СберКарту</a:t>
            </a:r>
            <a:r>
              <a:rPr lang="ru-RU" b="1" dirty="0"/>
              <a:t> в детское приложение МП </a:t>
            </a:r>
            <a:r>
              <a:rPr lang="en-US" b="1" dirty="0"/>
              <a:t>C</a:t>
            </a:r>
            <a:r>
              <a:rPr lang="ru-RU" b="1" dirty="0" err="1"/>
              <a:t>бер</a:t>
            </a:r>
            <a:r>
              <a:rPr lang="en-US" b="1" dirty="0" smtClean="0"/>
              <a:t>Kids</a:t>
            </a:r>
            <a:r>
              <a:rPr lang="ru-RU" b="1" dirty="0" smtClean="0"/>
              <a:t>, и после: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Посмотреть баланс карты и бонусов </a:t>
            </a:r>
            <a:r>
              <a:rPr lang="ru-RU" dirty="0" err="1" smtClean="0"/>
              <a:t>СберСпасибо</a:t>
            </a:r>
            <a:endParaRPr lang="ru-RU" dirty="0" smtClean="0"/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Создать задание и отправить Родителю. </a:t>
            </a:r>
            <a:r>
              <a:rPr lang="ru-RU" dirty="0"/>
              <a:t>П</a:t>
            </a:r>
            <a:r>
              <a:rPr lang="ru-RU" dirty="0" smtClean="0"/>
              <a:t>осле его выполнения получить вознаграждение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Создать желание и копить на него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Посмотреть обучающие ролики для детей </a:t>
            </a:r>
            <a:r>
              <a:rPr lang="ru-RU" dirty="0"/>
              <a:t>п</a:t>
            </a:r>
            <a:r>
              <a:rPr lang="ru-RU" dirty="0" smtClean="0"/>
              <a:t>о ссылке на </a:t>
            </a:r>
            <a:r>
              <a:rPr lang="en-US" dirty="0" smtClean="0"/>
              <a:t>YouTube</a:t>
            </a:r>
            <a:endParaRPr lang="ru-RU" dirty="0" smtClean="0"/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0186" y="7980095"/>
            <a:ext cx="12053300" cy="2102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b="1" dirty="0"/>
              <a:t>3.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Пользоваться </a:t>
            </a:r>
            <a:r>
              <a:rPr lang="ru-RU" b="1" dirty="0"/>
              <a:t>своей </a:t>
            </a:r>
            <a:r>
              <a:rPr lang="ru-RU" b="1" dirty="0" err="1"/>
              <a:t>СберКартой</a:t>
            </a:r>
            <a:r>
              <a:rPr lang="ru-RU" b="1" dirty="0"/>
              <a:t> в устройствах </a:t>
            </a:r>
            <a:r>
              <a:rPr lang="ru-RU" b="1" dirty="0" smtClean="0"/>
              <a:t>самообслуживания: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Посмотреть баланс и историю операций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Получить наличные с карты в пределах лимитов</a:t>
            </a:r>
          </a:p>
          <a:p>
            <a:pPr marL="342900" lvl="1" indent="-342900"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Пополнить карту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444" y="10286631"/>
            <a:ext cx="201482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8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2" name="Статус карты"/>
          <p:cNvSpPr txBox="1"/>
          <p:nvPr/>
        </p:nvSpPr>
        <p:spPr>
          <a:xfrm>
            <a:off x="1010318" y="767948"/>
            <a:ext cx="223068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 smtClean="0"/>
              <a:t>Как оформить и получить Детскую </a:t>
            </a:r>
            <a:r>
              <a:rPr lang="ru-RU" sz="3600" dirty="0" err="1" smtClean="0"/>
              <a:t>СберКарту</a:t>
            </a:r>
            <a:endParaRPr lang="ru-RU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10319" y="1891065"/>
            <a:ext cx="223068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Заказать Детскую </a:t>
            </a:r>
            <a:r>
              <a:rPr lang="ru-RU" sz="2600" b="1" i="1" dirty="0" err="1" smtClean="0">
                <a:solidFill>
                  <a:schemeClr val="accent4">
                    <a:lumMod val="75000"/>
                  </a:schemeClr>
                </a:solidFill>
              </a:rPr>
              <a:t>СберКарту</a:t>
            </a: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smtClean="0"/>
              <a:t>Родитель может в мобильном приложении «Сбербанк Онлайн»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b="1" i="1" dirty="0" smtClean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</a:rPr>
              <a:t>Получить </a:t>
            </a: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</a:rPr>
              <a:t>Детскую </a:t>
            </a:r>
            <a:r>
              <a:rPr lang="ru-RU" sz="2600" b="1" i="1" dirty="0" err="1">
                <a:solidFill>
                  <a:schemeClr val="accent3">
                    <a:lumMod val="50000"/>
                  </a:schemeClr>
                </a:solidFill>
              </a:rPr>
              <a:t>СберКарту</a:t>
            </a: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/>
              <a:t>в офисе Банка может любой Законный представитель Ребёнка.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В том числе даже тот, кто не подавал заявку на оформление: </a:t>
            </a:r>
            <a:r>
              <a:rPr lang="ru-RU" u="sng" dirty="0"/>
              <a:t>например,</a:t>
            </a:r>
            <a:r>
              <a:rPr lang="ru-RU" dirty="0"/>
              <a:t> заявку на оформление сформировала мать, а за картой пришел отец.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dirty="0" smtClean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Для </a:t>
            </a:r>
            <a:r>
              <a:rPr lang="ru-RU" dirty="0"/>
              <a:t>получения карты в офисе Законному представителю необходимо иметь оригиналы документов </a:t>
            </a:r>
            <a:r>
              <a:rPr lang="ru-RU" i="1" u="sng" dirty="0"/>
              <a:t>(при этом присутствие Ребёнка необязательно)</a:t>
            </a:r>
            <a:r>
              <a:rPr lang="ru-RU" i="1" dirty="0"/>
              <a:t>: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34" y="6041707"/>
            <a:ext cx="4444635" cy="32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68821" y="6268505"/>
            <a:ext cx="16992339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Документ, удостоверяющий личность Законного представителя</a:t>
            </a:r>
            <a:endParaRPr lang="ru-RU" dirty="0"/>
          </a:p>
          <a:p>
            <a:pPr marL="342900" indent="-34290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Документ, удостоверяющий личность Ребёнка: оригинал или нотариально заверенная копия свидетельства о рождении (для граждан РФ), или паспорт иностранного гражданина (только для иностранных граждан)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dirty="0" smtClean="0"/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 smtClean="0"/>
              <a:t>Для приемного родителя нужен документ, подтверждающий полномочия Законного представителя, например, договор о приемной семье.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0319" y="10340401"/>
            <a:ext cx="21931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600" b="1" i="1" dirty="0" smtClean="0">
                <a:solidFill>
                  <a:srgbClr val="C00000"/>
                </a:solidFill>
              </a:rPr>
              <a:t>! </a:t>
            </a:r>
            <a:r>
              <a:rPr lang="ru-RU" i="1" dirty="0" smtClean="0"/>
              <a:t>Если у Законного представителя изменилось ФИО, то дополнительно требуется предъявить подтверждающий документ (например, Свидетельство о браке, Свидетельство о разводе или Свидетельство о перемене имени)</a:t>
            </a:r>
          </a:p>
        </p:txBody>
      </p:sp>
    </p:spTree>
    <p:extLst>
      <p:ext uri="{BB962C8B-B14F-4D97-AF65-F5344CB8AC3E}">
        <p14:creationId xmlns:p14="http://schemas.microsoft.com/office/powerpoint/2010/main" val="686403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0" name="Данные законного представителя"/>
          <p:cNvSpPr txBox="1"/>
          <p:nvPr/>
        </p:nvSpPr>
        <p:spPr>
          <a:xfrm>
            <a:off x="1010317" y="7209140"/>
            <a:ext cx="9171175" cy="117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marL="457200" indent="-457200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b="0" dirty="0"/>
              <a:t>в</a:t>
            </a:r>
            <a:r>
              <a:rPr lang="ru-RU" sz="2800" b="0" dirty="0" smtClean="0"/>
              <a:t> </a:t>
            </a:r>
            <a:r>
              <a:rPr lang="ru-RU" sz="2800" b="0" dirty="0"/>
              <a:t>р</a:t>
            </a:r>
            <a:r>
              <a:rPr lang="ru-RU" sz="2800" b="0" dirty="0" smtClean="0"/>
              <a:t>азделе «</a:t>
            </a:r>
            <a:r>
              <a:rPr lang="ru-RU" sz="2800" dirty="0" smtClean="0"/>
              <a:t>Кошелёк</a:t>
            </a:r>
            <a:r>
              <a:rPr lang="ru-RU" sz="2800" b="0" dirty="0" smtClean="0"/>
              <a:t>» со списком карт </a:t>
            </a:r>
            <a:r>
              <a:rPr lang="ru-RU" sz="2600" b="0" dirty="0" smtClean="0"/>
              <a:t>и</a:t>
            </a: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b="0" dirty="0" smtClean="0"/>
              <a:t>в </a:t>
            </a:r>
            <a:r>
              <a:rPr lang="ru-RU" sz="2800" b="0" dirty="0"/>
              <a:t>разделе «</a:t>
            </a:r>
            <a:r>
              <a:rPr lang="ru-RU" sz="2800" dirty="0"/>
              <a:t>Детские финансы</a:t>
            </a:r>
            <a:r>
              <a:rPr lang="ru-RU" sz="2800" b="0" dirty="0" smtClean="0"/>
              <a:t>»</a:t>
            </a:r>
            <a:endParaRPr lang="ru-RU" sz="2800" b="0" dirty="0"/>
          </a:p>
        </p:txBody>
      </p:sp>
      <p:sp>
        <p:nvSpPr>
          <p:cNvPr id="13" name="Данные законного представителя"/>
          <p:cNvSpPr txBox="1"/>
          <p:nvPr/>
        </p:nvSpPr>
        <p:spPr>
          <a:xfrm>
            <a:off x="1010317" y="1014071"/>
            <a:ext cx="22803839" cy="64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 smtClean="0"/>
              <a:t>Где можно посмотреть Детскую </a:t>
            </a:r>
            <a:r>
              <a:rPr lang="ru-RU" sz="3200" dirty="0" err="1" smtClean="0"/>
              <a:t>СберКарту</a:t>
            </a:r>
            <a:r>
              <a:rPr lang="ru-RU" sz="3200" dirty="0" smtClean="0"/>
              <a:t> Ребёнка в мобильном приложении «Сбербанк Онлайн» ?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233" y="4384944"/>
            <a:ext cx="11631070" cy="8280000"/>
          </a:xfrm>
          <a:prstGeom prst="rect">
            <a:avLst/>
          </a:prstGeom>
        </p:spPr>
      </p:pic>
      <p:sp>
        <p:nvSpPr>
          <p:cNvPr id="9" name="Выберите вид ДУЛ законного представителя из перечня документов.…"/>
          <p:cNvSpPr txBox="1"/>
          <p:nvPr/>
        </p:nvSpPr>
        <p:spPr>
          <a:xfrm>
            <a:off x="1010317" y="2663316"/>
            <a:ext cx="14569651" cy="55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dirty="0" err="1" smtClean="0"/>
              <a:t>СберКарта</a:t>
            </a:r>
            <a:r>
              <a:rPr lang="ru-RU" sz="2800" dirty="0" smtClean="0"/>
              <a:t> Ребёнка отображается в формате </a:t>
            </a: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СберКарта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ИМЯ_РЕБЁНКА</a:t>
            </a:r>
            <a:endParaRPr lang="ru-RU" sz="28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864" y="2157647"/>
            <a:ext cx="7414328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918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4569" y="1274708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6" name="Сверка документов"/>
          <p:cNvSpPr txBox="1"/>
          <p:nvPr/>
        </p:nvSpPr>
        <p:spPr>
          <a:xfrm>
            <a:off x="1010319" y="1580291"/>
            <a:ext cx="22429973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just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Продукт «Молодежная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СберКарта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» </a:t>
            </a:r>
            <a:r>
              <a:rPr lang="ru-RU" sz="2400" i="1" dirty="0" smtClean="0"/>
              <a:t>адаптирован под сегмент Молодежь от 14 до 21 года включительно, его концепция – одна карта на всю жизнь клиента: когда клиент взрослеет, то карта останется с ним дальше за счет автоматической смены Тарифа под соответствующий сегмент.</a:t>
            </a:r>
          </a:p>
          <a:p>
            <a:pPr algn="just"/>
            <a:endParaRPr lang="ru-RU" sz="2400" i="1" dirty="0"/>
          </a:p>
          <a:p>
            <a:pPr algn="just"/>
            <a:r>
              <a:rPr lang="ru-RU" sz="2400" i="1" dirty="0"/>
              <a:t>Молодежная </a:t>
            </a:r>
            <a:r>
              <a:rPr lang="ru-RU" sz="2400" i="1" dirty="0" err="1"/>
              <a:t>СберКарта</a:t>
            </a:r>
            <a:r>
              <a:rPr lang="ru-RU" sz="2400" i="1" dirty="0"/>
              <a:t> была признана самой выгодной картой для молодёжи по версии FRANK </a:t>
            </a:r>
            <a:r>
              <a:rPr lang="ru-RU" sz="2400" i="1" dirty="0" smtClean="0"/>
              <a:t>AWARD в 2021 году</a:t>
            </a:r>
          </a:p>
          <a:p>
            <a:pPr algn="just"/>
            <a:endParaRPr lang="ru-RU" sz="2400" i="1" u="sng" dirty="0">
              <a:solidFill>
                <a:srgbClr val="D05D16"/>
              </a:solidFill>
            </a:endParaRPr>
          </a:p>
          <a:p>
            <a:pPr algn="just"/>
            <a:r>
              <a:rPr lang="ru-RU" sz="2400" i="1" u="sng" dirty="0" smtClean="0">
                <a:solidFill>
                  <a:srgbClr val="D05D16"/>
                </a:solidFill>
              </a:rPr>
              <a:t>Счёт </a:t>
            </a:r>
            <a:r>
              <a:rPr lang="ru-RU" sz="2400" i="1" u="sng" dirty="0">
                <a:solidFill>
                  <a:srgbClr val="D05D16"/>
                </a:solidFill>
              </a:rPr>
              <a:t>и карта оформляются на имя </a:t>
            </a:r>
            <a:r>
              <a:rPr lang="ru-RU" sz="2400" i="1" u="sng" dirty="0" smtClean="0">
                <a:solidFill>
                  <a:srgbClr val="D05D16"/>
                </a:solidFill>
              </a:rPr>
              <a:t>самого клиента, отображается в приложении </a:t>
            </a:r>
            <a:r>
              <a:rPr lang="ru-RU" sz="2400" i="1" u="sng" dirty="0" err="1" smtClean="0">
                <a:solidFill>
                  <a:srgbClr val="D05D16"/>
                </a:solidFill>
              </a:rPr>
              <a:t>СберБанк</a:t>
            </a:r>
            <a:r>
              <a:rPr lang="ru-RU" sz="2400" i="1" u="sng" dirty="0" smtClean="0">
                <a:solidFill>
                  <a:srgbClr val="D05D16"/>
                </a:solidFill>
              </a:rPr>
              <a:t> Онлайн</a:t>
            </a:r>
            <a:endParaRPr lang="ru-RU" sz="3200" i="1" dirty="0">
              <a:solidFill>
                <a:srgbClr val="D05D16"/>
              </a:solidFill>
            </a:endParaRPr>
          </a:p>
          <a:p>
            <a:pPr algn="just"/>
            <a:endParaRPr lang="ru-RU" sz="2800" i="1" dirty="0" smtClean="0"/>
          </a:p>
        </p:txBody>
      </p:sp>
      <p:sp>
        <p:nvSpPr>
          <p:cNvPr id="14" name="Сверка документов"/>
          <p:cNvSpPr txBox="1"/>
          <p:nvPr/>
        </p:nvSpPr>
        <p:spPr>
          <a:xfrm>
            <a:off x="1010318" y="688353"/>
            <a:ext cx="144289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3600" dirty="0" smtClean="0"/>
              <a:t>14-17 лет. Продукт «Молодежная </a:t>
            </a:r>
            <a:r>
              <a:rPr lang="ru-RU" sz="3600" dirty="0" err="1" smtClean="0"/>
              <a:t>СберКарта</a:t>
            </a:r>
            <a:r>
              <a:rPr lang="ru-RU" sz="3600" dirty="0" smtClean="0"/>
              <a:t>»</a:t>
            </a:r>
            <a:endParaRPr sz="3600" dirty="0"/>
          </a:p>
        </p:txBody>
      </p:sp>
      <p:sp>
        <p:nvSpPr>
          <p:cNvPr id="8" name="Сессия ребёнка"/>
          <p:cNvSpPr txBox="1"/>
          <p:nvPr/>
        </p:nvSpPr>
        <p:spPr>
          <a:xfrm>
            <a:off x="6605438" y="7839740"/>
            <a:ext cx="655397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Условия по карте для молодежи</a:t>
            </a:r>
            <a:endParaRPr lang="ru-RU" sz="24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ессия ребёнка"/>
          <p:cNvSpPr txBox="1"/>
          <p:nvPr/>
        </p:nvSpPr>
        <p:spPr>
          <a:xfrm>
            <a:off x="1076223" y="12039843"/>
            <a:ext cx="477919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1"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Платежная система «МИР» 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3" y="8779727"/>
            <a:ext cx="4443713" cy="2789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05438" y="8507859"/>
            <a:ext cx="14296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0 рублей за обслуживание</a:t>
            </a:r>
          </a:p>
          <a:p>
            <a:pPr algn="l"/>
            <a:r>
              <a:rPr lang="ru-RU" dirty="0" smtClean="0"/>
              <a:t>Карта </a:t>
            </a:r>
            <a:r>
              <a:rPr lang="ru-RU" dirty="0"/>
              <a:t>бесплатная, если </a:t>
            </a:r>
            <a:r>
              <a:rPr lang="ru-RU" dirty="0" smtClean="0"/>
              <a:t>тратить </a:t>
            </a:r>
            <a:r>
              <a:rPr lang="ru-RU" dirty="0"/>
              <a:t>от 5 000 ₽ в месяц или </a:t>
            </a:r>
            <a:r>
              <a:rPr lang="ru-RU" dirty="0" smtClean="0"/>
              <a:t>получать </a:t>
            </a:r>
            <a:r>
              <a:rPr lang="ru-RU" dirty="0"/>
              <a:t>на карту </a:t>
            </a:r>
            <a:r>
              <a:rPr lang="ru-RU" dirty="0" smtClean="0"/>
              <a:t>стипендию или иметь подписку </a:t>
            </a:r>
            <a:r>
              <a:rPr lang="ru-RU" dirty="0" err="1" smtClean="0"/>
              <a:t>СберПрайм</a:t>
            </a:r>
            <a:r>
              <a:rPr lang="ru-RU" dirty="0" smtClean="0"/>
              <a:t>, </a:t>
            </a:r>
            <a:r>
              <a:rPr lang="ru-RU" dirty="0"/>
              <a:t>в других случаях 40 ₽ в </a:t>
            </a:r>
            <a:r>
              <a:rPr lang="ru-RU" dirty="0" smtClean="0"/>
              <a:t>месяц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0% за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переводы</a:t>
            </a:r>
          </a:p>
          <a:p>
            <a:pPr algn="l"/>
            <a:r>
              <a:rPr lang="ru-RU" dirty="0" smtClean="0"/>
              <a:t>до</a:t>
            </a:r>
            <a:r>
              <a:rPr lang="ru-RU" dirty="0"/>
              <a:t> 50 000 ₽ в месяц с карты на карту </a:t>
            </a:r>
            <a:r>
              <a:rPr lang="ru-RU" dirty="0" err="1" smtClean="0"/>
              <a:t>СберБанка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До 5% в любимых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категориях от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СберСпасибо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dirty="0" smtClean="0"/>
              <a:t>Категория повышенных бонусов </a:t>
            </a:r>
            <a:r>
              <a:rPr lang="ru-RU" dirty="0"/>
              <a:t>раз в сезон: транспорт, онлайн-игры, одежда и обувь, </a:t>
            </a:r>
            <a:r>
              <a:rPr lang="ru-RU" dirty="0" smtClean="0"/>
              <a:t>супермаркеты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Бесплатный пробный период </a:t>
            </a:r>
          </a:p>
          <a:p>
            <a:pPr algn="l"/>
            <a:r>
              <a:rPr lang="ru-RU" dirty="0"/>
              <a:t>Карта </a:t>
            </a:r>
            <a:r>
              <a:rPr lang="ru-RU" dirty="0" smtClean="0"/>
              <a:t>бесплатная до конца следующего месяца после оформления, повышенный </a:t>
            </a:r>
            <a:r>
              <a:rPr lang="ru-RU" dirty="0" err="1" smtClean="0"/>
              <a:t>кэшбек</a:t>
            </a:r>
            <a:r>
              <a:rPr lang="ru-RU" dirty="0" smtClean="0"/>
              <a:t> бонусами от </a:t>
            </a:r>
            <a:r>
              <a:rPr lang="ru-RU" dirty="0" err="1" smtClean="0"/>
              <a:t>СберСпасибо</a:t>
            </a:r>
            <a:r>
              <a:rPr lang="ru-RU" dirty="0" smtClean="0"/>
              <a:t> в кафе и ресторанах до 5%</a:t>
            </a:r>
          </a:p>
        </p:txBody>
      </p:sp>
      <p:sp>
        <p:nvSpPr>
          <p:cNvPr id="11" name="Выберите вид ДУЛ законного представителя из перечня документов.…"/>
          <p:cNvSpPr txBox="1"/>
          <p:nvPr/>
        </p:nvSpPr>
        <p:spPr>
          <a:xfrm>
            <a:off x="1010318" y="4780165"/>
            <a:ext cx="22429973" cy="266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b="1" dirty="0" smtClean="0"/>
              <a:t>Молодежную </a:t>
            </a:r>
            <a:r>
              <a:rPr lang="ru-RU" sz="2800" b="1" dirty="0" err="1" smtClean="0"/>
              <a:t>СберКарту</a:t>
            </a:r>
            <a:r>
              <a:rPr lang="ru-RU" sz="2800" b="1" dirty="0" smtClean="0"/>
              <a:t> может оформить клиент с 14 лет самостоятельно по </a:t>
            </a:r>
            <a:r>
              <a:rPr lang="ru-RU" sz="2800" b="1" dirty="0" smtClean="0">
                <a:hlinkClick r:id="rId3"/>
              </a:rPr>
              <a:t>ссылке</a:t>
            </a:r>
            <a:r>
              <a:rPr lang="ru-RU" sz="2800" b="1" dirty="0" smtClean="0"/>
              <a:t>, а затем получить в любом отделении банка без родителей при предъявлении паспорта. </a:t>
            </a:r>
          </a:p>
          <a:p>
            <a:pPr lvl="1" indent="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lang="ru-RU" dirty="0"/>
          </a:p>
          <a:p>
            <a:pPr lvl="1" indent="0" algn="just">
              <a:lnSpc>
                <a:spcPct val="110000"/>
              </a:lnSpc>
              <a:spcBef>
                <a:spcPts val="1000"/>
              </a:spcBef>
              <a:buClr>
                <a:srgbClr val="929292"/>
              </a:buClr>
              <a:buSzPct val="100000"/>
              <a:defRPr>
                <a:solidFill>
                  <a:srgbClr val="000000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2800" dirty="0" smtClean="0"/>
              <a:t>Молодежная </a:t>
            </a:r>
            <a:r>
              <a:rPr lang="ru-RU" sz="2800" dirty="0" err="1" smtClean="0"/>
              <a:t>СберКарта</a:t>
            </a:r>
            <a:r>
              <a:rPr lang="ru-RU" sz="2800" dirty="0" smtClean="0"/>
              <a:t> после выдачи в офисе Банка отобразится в </a:t>
            </a:r>
            <a:r>
              <a:rPr lang="ru-RU" sz="2800" dirty="0" err="1" smtClean="0"/>
              <a:t>СБОЛе</a:t>
            </a:r>
            <a:r>
              <a:rPr lang="ru-RU" sz="2800" dirty="0" smtClean="0"/>
              <a:t> самого клиента.</a:t>
            </a:r>
            <a:r>
              <a:rPr lang="ru-RU" sz="2800" dirty="0"/>
              <a:t> </a:t>
            </a:r>
            <a:r>
              <a:rPr lang="ru-RU" sz="2800" dirty="0" smtClean="0"/>
              <a:t>В мобильном приложении Родителя или Законного представителя она не отображается.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511984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1310</Words>
  <Application>Microsoft Office PowerPoint</Application>
  <PresentationFormat>Произвольный</PresentationFormat>
  <Paragraphs>177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SB Sans Text</vt:lpstr>
      <vt:lpstr>SB Sans Text Semibold</vt:lpstr>
      <vt:lpstr>Wingdings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Коковкина Ольга Борисовна</dc:creator>
  <cp:lastModifiedBy>Андреева Жанна Дмитриевна</cp:lastModifiedBy>
  <cp:revision>182</cp:revision>
  <dcterms:modified xsi:type="dcterms:W3CDTF">2022-08-26T10:28:03Z</dcterms:modified>
</cp:coreProperties>
</file>